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9144000" cy="5143500" type="screen16x9"/>
  <p:notesSz cx="6858000" cy="9144000"/>
  <p:embeddedFontLst>
    <p:embeddedFont>
      <p:font typeface="Cabin" panose="020B0604020202020204" charset="0"/>
      <p:regular r:id="rId10"/>
      <p:bold r:id="rId11"/>
      <p:italic r:id="rId12"/>
      <p:boldItalic r:id="rId13"/>
    </p:embeddedFont>
    <p:embeddedFont>
      <p:font typeface="Fira Sans Extra Condensed" panose="020B0503050000020004" pitchFamily="34" charset="0"/>
      <p:regular r:id="rId14"/>
      <p:bold r:id="rId15"/>
      <p:italic r:id="rId16"/>
      <p:boldItalic r:id="rId17"/>
    </p:embeddedFont>
    <p:embeddedFont>
      <p:font typeface="Fira Sans Extra Condensed SemiBold" panose="020B0604020202020204" charset="0"/>
      <p:regular r:id="rId18"/>
      <p:bold r:id="rId19"/>
      <p:italic r:id="rId20"/>
      <p:boldItalic r:id="rId21"/>
    </p:embeddedFont>
    <p:embeddedFont>
      <p:font typeface="Libre Franklin" pitchFamily="2" charset="0"/>
      <p:regular r:id="rId22"/>
      <p:bold r:id="rId23"/>
      <p:italic r:id="rId24"/>
      <p:boldItalic r:id="rId25"/>
    </p:embeddedFon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Montserrat Medium" panose="00000600000000000000" pitchFamily="2" charset="0"/>
      <p:regular r:id="rId30"/>
      <p:bold r:id="rId31"/>
      <p:italic r:id="rId32"/>
      <p:boldItalic r:id="rId33"/>
    </p:embeddedFont>
    <p:embeddedFont>
      <p:font typeface="Open Sans" panose="020B0606030504020204" pitchFamily="34" charset="0"/>
      <p:regular r:id="rId34"/>
      <p:bold r:id="rId35"/>
      <p:italic r:id="rId36"/>
      <p:boldItalic r:id="rId37"/>
    </p:embeddedFont>
    <p:embeddedFont>
      <p:font typeface="Red Hat Text" panose="020B0604020202020204" charset="0"/>
      <p:regular r:id="rId38"/>
      <p:bold r:id="rId39"/>
      <p:italic r:id="rId40"/>
      <p:boldItalic r:id="rId41"/>
    </p:embeddedFont>
    <p:embeddedFont>
      <p:font typeface="Roboto" panose="02000000000000000000" pitchFamily="2" charset="0"/>
      <p:regular r:id="rId42"/>
      <p:bold r:id="rId43"/>
      <p:italic r:id="rId44"/>
      <p:boldItalic r:id="rId45"/>
    </p:embeddedFont>
    <p:embeddedFont>
      <p:font typeface="Verdana" panose="020B0604030504040204" pitchFamily="3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7254BD3-F39A-4859-A309-CD97CE976C79}">
  <a:tblStyle styleId="{17254BD3-F39A-4859-A309-CD97CE976C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Estilo temático 1 - Énfasis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9" Type="http://schemas.openxmlformats.org/officeDocument/2006/relationships/font" Target="fonts/font30.fntdata"/><Relationship Id="rId21" Type="http://schemas.openxmlformats.org/officeDocument/2006/relationships/font" Target="fonts/font12.fntdata"/><Relationship Id="rId34" Type="http://schemas.openxmlformats.org/officeDocument/2006/relationships/font" Target="fonts/font25.fntdata"/><Relationship Id="rId42" Type="http://schemas.openxmlformats.org/officeDocument/2006/relationships/font" Target="fonts/font33.fntdata"/><Relationship Id="rId47" Type="http://schemas.openxmlformats.org/officeDocument/2006/relationships/font" Target="fonts/font38.fntdata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9" Type="http://schemas.openxmlformats.org/officeDocument/2006/relationships/font" Target="fonts/font20.fntdata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font" Target="fonts/font28.fntdata"/><Relationship Id="rId40" Type="http://schemas.openxmlformats.org/officeDocument/2006/relationships/font" Target="fonts/font31.fntdata"/><Relationship Id="rId45" Type="http://schemas.openxmlformats.org/officeDocument/2006/relationships/font" Target="fonts/font36.fntdata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4" Type="http://schemas.openxmlformats.org/officeDocument/2006/relationships/font" Target="fonts/font35.fntdata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font" Target="fonts/font26.fntdata"/><Relationship Id="rId43" Type="http://schemas.openxmlformats.org/officeDocument/2006/relationships/font" Target="fonts/font34.fntdata"/><Relationship Id="rId48" Type="http://schemas.openxmlformats.org/officeDocument/2006/relationships/font" Target="fonts/font39.fntdata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openxmlformats.org/officeDocument/2006/relationships/font" Target="fonts/font29.fntdata"/><Relationship Id="rId46" Type="http://schemas.openxmlformats.org/officeDocument/2006/relationships/font" Target="fonts/font37.fntdata"/><Relationship Id="rId20" Type="http://schemas.openxmlformats.org/officeDocument/2006/relationships/font" Target="fonts/font11.fntdata"/><Relationship Id="rId41" Type="http://schemas.openxmlformats.org/officeDocument/2006/relationships/font" Target="fonts/font3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font" Target="fonts/font27.fntdata"/><Relationship Id="rId49" Type="http://schemas.openxmlformats.org/officeDocument/2006/relationships/font" Target="fonts/font40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a96dd38dc5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a96dd38dc5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af69b975e3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af69b975e3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f7e91114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f7e91114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5f7e911146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5f7e911146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5f7e911146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5f7e911146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af69b975e3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af69b975e3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bg>
      <p:bgPr>
        <a:solidFill>
          <a:schemeClr val="accent3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239650" y="4130375"/>
            <a:ext cx="466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sz="1800" b="1">
                <a:solidFill>
                  <a:srgbClr val="4EB8E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2243850" y="3166525"/>
            <a:ext cx="4664700" cy="9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obj">
  <p:cSld name="OBJEC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2426513" y="295325"/>
            <a:ext cx="42909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600" b="1" i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1"/>
          </p:nvPr>
        </p:nvSpPr>
        <p:spPr>
          <a:xfrm>
            <a:off x="567252" y="1008504"/>
            <a:ext cx="8009700" cy="19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300" b="0" i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1200"/>
              </a:spcBef>
              <a:spcAft>
                <a:spcPts val="12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>
            <a:spLocks noGrp="1"/>
          </p:cNvSpPr>
          <p:nvPr>
            <p:ph type="ctrTitle"/>
          </p:nvPr>
        </p:nvSpPr>
        <p:spPr>
          <a:xfrm>
            <a:off x="457200" y="1052538"/>
            <a:ext cx="5239500" cy="253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ubTitle" idx="1"/>
          </p:nvPr>
        </p:nvSpPr>
        <p:spPr>
          <a:xfrm>
            <a:off x="457200" y="3640663"/>
            <a:ext cx="52395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" name="Google Shape;101;p2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8"/>
          <p:cNvSpPr txBox="1">
            <a:spLocks noGrp="1"/>
          </p:cNvSpPr>
          <p:nvPr>
            <p:ph type="title"/>
          </p:nvPr>
        </p:nvSpPr>
        <p:spPr>
          <a:xfrm>
            <a:off x="713225" y="2218875"/>
            <a:ext cx="3858900" cy="6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07" name="Google Shape;107;p28"/>
          <p:cNvSpPr txBox="1">
            <a:spLocks noGrp="1"/>
          </p:cNvSpPr>
          <p:nvPr>
            <p:ph type="subTitle" idx="1"/>
          </p:nvPr>
        </p:nvSpPr>
        <p:spPr>
          <a:xfrm>
            <a:off x="6072263" y="600925"/>
            <a:ext cx="19299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08" name="Google Shape;108;p28"/>
          <p:cNvSpPr txBox="1">
            <a:spLocks noGrp="1"/>
          </p:cNvSpPr>
          <p:nvPr>
            <p:ph type="subTitle" idx="2"/>
          </p:nvPr>
        </p:nvSpPr>
        <p:spPr>
          <a:xfrm>
            <a:off x="6072263" y="952525"/>
            <a:ext cx="1929900" cy="7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9" name="Google Shape;109;p28"/>
          <p:cNvSpPr txBox="1">
            <a:spLocks noGrp="1"/>
          </p:cNvSpPr>
          <p:nvPr>
            <p:ph type="subTitle" idx="3"/>
          </p:nvPr>
        </p:nvSpPr>
        <p:spPr>
          <a:xfrm>
            <a:off x="6072263" y="2035288"/>
            <a:ext cx="19299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0" name="Google Shape;110;p28"/>
          <p:cNvSpPr txBox="1">
            <a:spLocks noGrp="1"/>
          </p:cNvSpPr>
          <p:nvPr>
            <p:ph type="subTitle" idx="4"/>
          </p:nvPr>
        </p:nvSpPr>
        <p:spPr>
          <a:xfrm>
            <a:off x="6072263" y="2386888"/>
            <a:ext cx="1929900" cy="7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1" name="Google Shape;111;p28"/>
          <p:cNvSpPr txBox="1">
            <a:spLocks noGrp="1"/>
          </p:cNvSpPr>
          <p:nvPr>
            <p:ph type="subTitle" idx="5"/>
          </p:nvPr>
        </p:nvSpPr>
        <p:spPr>
          <a:xfrm>
            <a:off x="6072263" y="3469650"/>
            <a:ext cx="19299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2" name="Google Shape;112;p28"/>
          <p:cNvSpPr txBox="1">
            <a:spLocks noGrp="1"/>
          </p:cNvSpPr>
          <p:nvPr>
            <p:ph type="subTitle" idx="6"/>
          </p:nvPr>
        </p:nvSpPr>
        <p:spPr>
          <a:xfrm>
            <a:off x="6072263" y="3821250"/>
            <a:ext cx="1929900" cy="7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9"/>
          <p:cNvSpPr/>
          <p:nvPr/>
        </p:nvSpPr>
        <p:spPr>
          <a:xfrm>
            <a:off x="4572000" y="-114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9"/>
          <p:cNvSpPr txBox="1">
            <a:spLocks noGrp="1"/>
          </p:cNvSpPr>
          <p:nvPr>
            <p:ph type="title"/>
          </p:nvPr>
        </p:nvSpPr>
        <p:spPr>
          <a:xfrm>
            <a:off x="5209663" y="2244875"/>
            <a:ext cx="322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sz="36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sz="3600" b="1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sz="3600" b="1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sz="3600" b="1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sz="3600" b="1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sz="3600" b="1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sz="3600" b="1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sz="3600" b="1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Open Sans"/>
              <a:buNone/>
              <a:defRPr sz="3600"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title" idx="2" hasCustomPrompt="1"/>
          </p:nvPr>
        </p:nvSpPr>
        <p:spPr>
          <a:xfrm>
            <a:off x="5209675" y="1290625"/>
            <a:ext cx="3221100" cy="10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○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■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BD5">
            <a:alpha val="21910"/>
          </a:srgbClr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248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0"/>
          <p:cNvSpPr txBox="1">
            <a:spLocks noGrp="1"/>
          </p:cNvSpPr>
          <p:nvPr>
            <p:ph type="subTitle" idx="4294967295"/>
          </p:nvPr>
        </p:nvSpPr>
        <p:spPr>
          <a:xfrm>
            <a:off x="1720824" y="3323877"/>
            <a:ext cx="6088286" cy="4158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Red Hat Text"/>
                <a:ea typeface="Red Hat Text"/>
                <a:cs typeface="Red Hat Text"/>
                <a:sym typeface="Red Hat Text"/>
              </a:rPr>
              <a:t>Equipo 26 - GoQCor</a:t>
            </a:r>
            <a:r>
              <a:rPr lang="en" sz="2000" dirty="0">
                <a:latin typeface="Red Hat Text"/>
                <a:ea typeface="Red Hat Text"/>
                <a:cs typeface="Red Hat Text"/>
                <a:sym typeface="Red Hat Text"/>
              </a:rPr>
              <a:t>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 dirty="0"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" name="Google Shape;122;p30">
            <a:extLst>
              <a:ext uri="{FF2B5EF4-FFF2-40B4-BE49-F238E27FC236}">
                <a16:creationId xmlns:a16="http://schemas.microsoft.com/office/drawing/2014/main" id="{131FA30E-2232-B547-9DC0-854BA8FE81B8}"/>
              </a:ext>
            </a:extLst>
          </p:cNvPr>
          <p:cNvSpPr txBox="1">
            <a:spLocks/>
          </p:cNvSpPr>
          <p:nvPr/>
        </p:nvSpPr>
        <p:spPr>
          <a:xfrm>
            <a:off x="1720824" y="3739725"/>
            <a:ext cx="6088286" cy="415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100000"/>
              </a:lnSpc>
              <a:buFont typeface="Arial"/>
              <a:buNone/>
            </a:pPr>
            <a:r>
              <a:rPr lang="es-AR" sz="2000" b="1" dirty="0">
                <a:latin typeface="Red Hat Text"/>
                <a:ea typeface="Red Hat Text"/>
                <a:cs typeface="Red Hat Text"/>
                <a:sym typeface="Red Hat Text"/>
              </a:rPr>
              <a:t>Sprint 3</a:t>
            </a:r>
            <a:endParaRPr lang="es-AR" sz="2000" dirty="0">
              <a:latin typeface="Red Hat Text"/>
              <a:ea typeface="Red Hat Text"/>
              <a:cs typeface="Red Hat Text"/>
              <a:sym typeface="Red Hat Text"/>
            </a:endParaRPr>
          </a:p>
          <a:p>
            <a:pPr marL="0" indent="0" algn="ctr">
              <a:lnSpc>
                <a:spcPct val="100000"/>
              </a:lnSpc>
              <a:buFont typeface="Arial"/>
              <a:buNone/>
            </a:pPr>
            <a:endParaRPr lang="es-AR" sz="2000" dirty="0">
              <a:latin typeface="Red Hat Text"/>
              <a:ea typeface="Red Hat Text"/>
              <a:cs typeface="Red Hat Text"/>
              <a:sym typeface="Red Hat Text"/>
            </a:endParaRPr>
          </a:p>
          <a:p>
            <a:pPr marL="0" indent="0">
              <a:spcAft>
                <a:spcPts val="1200"/>
              </a:spcAft>
              <a:buFont typeface="Arial"/>
              <a:buNone/>
            </a:pPr>
            <a:endParaRPr lang="es-AR" sz="1400" dirty="0">
              <a:latin typeface="Red Hat Text"/>
              <a:ea typeface="Red Hat Text"/>
              <a:cs typeface="Red Hat Text"/>
              <a:sym typeface="Red Hat Tex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31"/>
          <p:cNvSpPr txBox="1"/>
          <p:nvPr/>
        </p:nvSpPr>
        <p:spPr>
          <a:xfrm>
            <a:off x="1610193" y="1776591"/>
            <a:ext cx="1803000" cy="6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>
              <a:solidFill>
                <a:srgbClr val="2A3990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>
              <a:solidFill>
                <a:srgbClr val="2A399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29" name="Google Shape;129;p31"/>
          <p:cNvSpPr/>
          <p:nvPr/>
        </p:nvSpPr>
        <p:spPr>
          <a:xfrm>
            <a:off x="1269750" y="1677583"/>
            <a:ext cx="485700" cy="471300"/>
          </a:xfrm>
          <a:prstGeom prst="ellipse">
            <a:avLst/>
          </a:prstGeom>
          <a:solidFill>
            <a:srgbClr val="191B0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0" name="Google Shape;130;p31"/>
          <p:cNvSpPr/>
          <p:nvPr/>
        </p:nvSpPr>
        <p:spPr>
          <a:xfrm>
            <a:off x="1377615" y="1789054"/>
            <a:ext cx="297900" cy="3078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 w="34925" cap="flat" cmpd="sng">
            <a:solidFill>
              <a:srgbClr val="EFEDE3">
                <a:alpha val="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1" name="Google Shape;131;p31"/>
          <p:cNvSpPr txBox="1"/>
          <p:nvPr/>
        </p:nvSpPr>
        <p:spPr>
          <a:xfrm>
            <a:off x="1859655" y="1677575"/>
            <a:ext cx="31596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Libre Franklin"/>
              <a:buNone/>
            </a:pPr>
            <a:r>
              <a:rPr lang="en" sz="2200" i="0" u="none" strike="noStrike" cap="none" dirty="0">
                <a:solidFill>
                  <a:srgbClr val="000000"/>
                </a:solidFill>
                <a:latin typeface="Red Hat Text"/>
                <a:ea typeface="Red Hat Text"/>
                <a:cs typeface="Red Hat Text"/>
                <a:sym typeface="Red Hat Text"/>
              </a:rPr>
              <a:t>Planificación inicial.</a:t>
            </a:r>
            <a:endParaRPr sz="2200" i="0" u="none" strike="noStrike" cap="none" dirty="0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2" name="Google Shape;132;p31"/>
          <p:cNvSpPr/>
          <p:nvPr/>
        </p:nvSpPr>
        <p:spPr>
          <a:xfrm>
            <a:off x="1574550" y="2394175"/>
            <a:ext cx="485700" cy="471300"/>
          </a:xfrm>
          <a:prstGeom prst="ellipse">
            <a:avLst/>
          </a:prstGeom>
          <a:solidFill>
            <a:srgbClr val="191B0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3" name="Google Shape;133;p31"/>
          <p:cNvSpPr/>
          <p:nvPr/>
        </p:nvSpPr>
        <p:spPr>
          <a:xfrm>
            <a:off x="1656310" y="2519563"/>
            <a:ext cx="322200" cy="3099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 w="34925" cap="flat" cmpd="sng">
            <a:solidFill>
              <a:srgbClr val="EFEDE3">
                <a:alpha val="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4" name="Google Shape;134;p31"/>
          <p:cNvSpPr txBox="1"/>
          <p:nvPr/>
        </p:nvSpPr>
        <p:spPr>
          <a:xfrm>
            <a:off x="2261725" y="2331175"/>
            <a:ext cx="20283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Libre Franklin"/>
              <a:buNone/>
            </a:pPr>
            <a:r>
              <a:rPr lang="en" sz="2200" i="0" u="none" strike="noStrike" cap="none" dirty="0">
                <a:solidFill>
                  <a:srgbClr val="000000"/>
                </a:solidFill>
                <a:latin typeface="Red Hat Text"/>
                <a:ea typeface="Red Hat Text"/>
                <a:cs typeface="Red Hat Text"/>
                <a:sym typeface="Red Hat Text"/>
              </a:rPr>
              <a:t>Resultados.</a:t>
            </a:r>
            <a:endParaRPr sz="2200" i="0" u="none" strike="noStrike" cap="none" dirty="0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5" name="Google Shape;135;p31"/>
          <p:cNvSpPr/>
          <p:nvPr/>
        </p:nvSpPr>
        <p:spPr>
          <a:xfrm>
            <a:off x="2010600" y="3047775"/>
            <a:ext cx="485700" cy="471300"/>
          </a:xfrm>
          <a:prstGeom prst="ellipse">
            <a:avLst/>
          </a:prstGeom>
          <a:solidFill>
            <a:srgbClr val="191B0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6" name="Google Shape;136;p31"/>
          <p:cNvSpPr/>
          <p:nvPr/>
        </p:nvSpPr>
        <p:spPr>
          <a:xfrm>
            <a:off x="2112604" y="3146760"/>
            <a:ext cx="281700" cy="2736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 w="34925" cap="flat" cmpd="sng">
            <a:solidFill>
              <a:srgbClr val="EFEDE3">
                <a:alpha val="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7" name="Google Shape;137;p31"/>
          <p:cNvSpPr txBox="1"/>
          <p:nvPr/>
        </p:nvSpPr>
        <p:spPr>
          <a:xfrm>
            <a:off x="2592751" y="2883500"/>
            <a:ext cx="21309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Libre Franklin"/>
              <a:buNone/>
            </a:pPr>
            <a:r>
              <a:rPr lang="en" sz="2200" i="0" u="none" strike="noStrike" cap="none" dirty="0">
                <a:solidFill>
                  <a:srgbClr val="000000"/>
                </a:solidFill>
                <a:latin typeface="Red Hat Text"/>
                <a:ea typeface="Red Hat Text"/>
                <a:cs typeface="Red Hat Text"/>
                <a:sym typeface="Red Hat Text"/>
              </a:rPr>
              <a:t>Observaciones.</a:t>
            </a:r>
            <a:endParaRPr sz="2200" i="0" u="none" strike="noStrike" cap="none" dirty="0">
              <a:solidFill>
                <a:srgbClr val="000000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38" name="Google Shape;138;p31"/>
          <p:cNvSpPr txBox="1">
            <a:spLocks noGrp="1"/>
          </p:cNvSpPr>
          <p:nvPr>
            <p:ph type="subTitle" idx="1"/>
          </p:nvPr>
        </p:nvSpPr>
        <p:spPr>
          <a:xfrm>
            <a:off x="119348" y="86525"/>
            <a:ext cx="37179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AGENDA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2"/>
          <p:cNvSpPr txBox="1">
            <a:spLocks noGrp="1"/>
          </p:cNvSpPr>
          <p:nvPr>
            <p:ph type="subTitle" idx="1"/>
          </p:nvPr>
        </p:nvSpPr>
        <p:spPr>
          <a:xfrm>
            <a:off x="119348" y="86525"/>
            <a:ext cx="37179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TRABAJO PLANIFICADO</a:t>
            </a:r>
            <a:endParaRPr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1833C03-7390-9986-F605-C1DC5957A49C}"/>
              </a:ext>
            </a:extLst>
          </p:cNvPr>
          <p:cNvSpPr txBox="1"/>
          <p:nvPr/>
        </p:nvSpPr>
        <p:spPr>
          <a:xfrm>
            <a:off x="320375" y="914399"/>
            <a:ext cx="8303018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ES" sz="1200" dirty="0"/>
              <a:t>En este tercer Sprint se planifica corregir y finalizar los módulos Login y Homepage  tanto desde el </a:t>
            </a:r>
            <a:r>
              <a:rPr lang="es-ES" sz="1200" dirty="0" err="1"/>
              <a:t>backend</a:t>
            </a:r>
            <a:r>
              <a:rPr lang="es-ES" sz="1200" dirty="0"/>
              <a:t> como del </a:t>
            </a:r>
            <a:r>
              <a:rPr lang="es-ES" sz="1200" dirty="0" err="1"/>
              <a:t>frontend</a:t>
            </a:r>
            <a:r>
              <a:rPr lang="es-ES" sz="1200" dirty="0"/>
              <a:t>. </a:t>
            </a:r>
          </a:p>
          <a:p>
            <a:r>
              <a:rPr lang="es-ES" sz="1200" dirty="0"/>
              <a:t>Se realizarán pruebas en ambos módulos, aplicando los criterios de aceptación. Se documentaran dichos casos de pruebas.</a:t>
            </a:r>
          </a:p>
          <a:p>
            <a:r>
              <a:rPr lang="es-ES" sz="1200" dirty="0"/>
              <a:t>Se llevará a cabo la integración de los módulos.</a:t>
            </a:r>
          </a:p>
          <a:p>
            <a:r>
              <a:rPr lang="es-ES" sz="1200" dirty="0"/>
              <a:t>Se realizará el refinamiento de los ítems restantes en el </a:t>
            </a:r>
            <a:r>
              <a:rPr lang="es-ES" sz="1200" dirty="0" err="1"/>
              <a:t>Product</a:t>
            </a:r>
            <a:r>
              <a:rPr lang="es-ES" sz="1200" dirty="0"/>
              <a:t> Backlog, para así planificar los </a:t>
            </a:r>
            <a:r>
              <a:rPr lang="es-ES" sz="1200" dirty="0" err="1"/>
              <a:t>Sprints</a:t>
            </a:r>
            <a:r>
              <a:rPr lang="es-ES" sz="1200" dirty="0"/>
              <a:t> restantes a la ultima etapa del proyecto.</a:t>
            </a:r>
          </a:p>
          <a:p>
            <a:r>
              <a:rPr lang="es-ES" sz="1200" dirty="0"/>
              <a:t>Se plantearán las tareas para el próximo Sprint.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3"/>
          <p:cNvSpPr txBox="1">
            <a:spLocks noGrp="1"/>
          </p:cNvSpPr>
          <p:nvPr>
            <p:ph type="subTitle" idx="1"/>
          </p:nvPr>
        </p:nvSpPr>
        <p:spPr>
          <a:xfrm>
            <a:off x="119348" y="86525"/>
            <a:ext cx="37179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TRABAJO REALIZADO</a:t>
            </a:r>
            <a:endParaRPr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9A57D42-31A2-F8A4-83E8-551379EA9FCE}"/>
              </a:ext>
            </a:extLst>
          </p:cNvPr>
          <p:cNvSpPr txBox="1"/>
          <p:nvPr/>
        </p:nvSpPr>
        <p:spPr>
          <a:xfrm>
            <a:off x="467212" y="967796"/>
            <a:ext cx="840981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s-E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En el período comprendido entre 30/08/2023 y </a:t>
            </a:r>
            <a:r>
              <a:rPr lang="es-ES" sz="1200" dirty="0"/>
              <a:t>12</a:t>
            </a:r>
            <a:r>
              <a:rPr lang="es-ES" sz="12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/09/2023, se llevó a cabo la integración de los módulos login y homepage, como parte del proyecto: Encuesta Turística para la Municipalidad de Mina Clavero. </a:t>
            </a:r>
            <a:endParaRPr lang="es-ES" sz="1200" dirty="0">
              <a:latin typeface="+mn-lt"/>
            </a:endParaRPr>
          </a:p>
          <a:p>
            <a:r>
              <a:rPr lang="es-ES" sz="12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/>
                <a:cs typeface="Arial"/>
                <a:sym typeface="Arial"/>
              </a:rPr>
              <a:t>Se realizaron las p</a:t>
            </a:r>
            <a:r>
              <a:rPr lang="es-ES" sz="1200" dirty="0">
                <a:latin typeface="+mn-lt"/>
              </a:rPr>
              <a:t>ruebas de usabilidad de dichos módulos, de manera exitosa.</a:t>
            </a:r>
          </a:p>
          <a:p>
            <a:endParaRPr lang="es-ES" sz="1200" b="0" i="0" u="none" strike="noStrike" cap="none" dirty="0">
              <a:solidFill>
                <a:srgbClr val="000000"/>
              </a:solidFill>
              <a:effectLst/>
              <a:latin typeface="+mn-lt"/>
              <a:ea typeface="Arial"/>
              <a:cs typeface="Arial"/>
              <a:sym typeface="Arial"/>
            </a:endParaRPr>
          </a:p>
          <a:p>
            <a:endParaRPr lang="es-ES" sz="1200" b="0" i="0" u="none" strike="noStrike" cap="none" dirty="0">
              <a:solidFill>
                <a:srgbClr val="000000"/>
              </a:solidFill>
              <a:effectLst/>
              <a:latin typeface="+mn-lt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2525" y="4592975"/>
            <a:ext cx="1695275" cy="4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4"/>
          <p:cNvSpPr txBox="1">
            <a:spLocks noGrp="1"/>
          </p:cNvSpPr>
          <p:nvPr>
            <p:ph type="subTitle" idx="1"/>
          </p:nvPr>
        </p:nvSpPr>
        <p:spPr>
          <a:xfrm>
            <a:off x="119348" y="86525"/>
            <a:ext cx="37179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OBSERVACIONES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6232F2F-858B-69E5-A3B9-ECF3A89C49B8}"/>
              </a:ext>
            </a:extLst>
          </p:cNvPr>
          <p:cNvSpPr txBox="1"/>
          <p:nvPr/>
        </p:nvSpPr>
        <p:spPr>
          <a:xfrm>
            <a:off x="547305" y="1127981"/>
            <a:ext cx="804939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ES" sz="1200" dirty="0"/>
              <a:t>En este tercer Sprint se trabajó principalmente en modificar defectos en los módulos login y homepage. Se integraron correctamente.</a:t>
            </a:r>
          </a:p>
          <a:p>
            <a:r>
              <a:rPr lang="es-ES" sz="1200" dirty="0"/>
              <a:t>Como en cada cierre de sprint se hizo hincapié en la importancia de la comunicación entre los miembros del equipo.</a:t>
            </a:r>
          </a:p>
          <a:p>
            <a:r>
              <a:rPr lang="es-ES" sz="1200" dirty="0"/>
              <a:t>Se plantearon las US para el próximo Sprint.</a:t>
            </a:r>
            <a:endParaRPr lang="es-AR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5"/>
          <p:cNvPicPr preferRelativeResize="0"/>
          <p:nvPr/>
        </p:nvPicPr>
        <p:blipFill rotWithShape="1">
          <a:blip r:embed="rId3">
            <a:alphaModFix amt="77000"/>
          </a:blip>
          <a:srcRect l="414" t="1919" r="829" b="5795"/>
          <a:stretch/>
        </p:blipFill>
        <p:spPr>
          <a:xfrm>
            <a:off x="-56625" y="0"/>
            <a:ext cx="9200625" cy="519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5"/>
          <p:cNvSpPr txBox="1">
            <a:spLocks noGrp="1"/>
          </p:cNvSpPr>
          <p:nvPr>
            <p:ph type="title" idx="4294967295"/>
          </p:nvPr>
        </p:nvSpPr>
        <p:spPr>
          <a:xfrm>
            <a:off x="1915150" y="3918325"/>
            <a:ext cx="3745200" cy="10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¡Adelante!</a:t>
            </a:r>
            <a:endParaRPr sz="34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usiness Sales Strategies for 2022 Infographics">
  <a:themeElements>
    <a:clrScheme name="Simple Light">
      <a:dk1>
        <a:srgbClr val="000000"/>
      </a:dk1>
      <a:lt1>
        <a:srgbClr val="FFFFFF"/>
      </a:lt1>
      <a:dk2>
        <a:srgbClr val="56446A"/>
      </a:dk2>
      <a:lt2>
        <a:srgbClr val="E7E6E6"/>
      </a:lt2>
      <a:accent1>
        <a:srgbClr val="3911AC"/>
      </a:accent1>
      <a:accent2>
        <a:srgbClr val="5328CE"/>
      </a:accent2>
      <a:accent3>
        <a:srgbClr val="A5A5A5"/>
      </a:accent3>
      <a:accent4>
        <a:srgbClr val="E0D8EC"/>
      </a:accent4>
      <a:accent5>
        <a:srgbClr val="6F5BD5"/>
      </a:accent5>
      <a:accent6>
        <a:srgbClr val="1D0E36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210</Words>
  <Application>Microsoft Office PowerPoint</Application>
  <PresentationFormat>Presentación en pantalla (16:9)</PresentationFormat>
  <Paragraphs>20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11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</vt:i4>
      </vt:variant>
    </vt:vector>
  </HeadingPairs>
  <TitlesOfParts>
    <vt:vector size="19" baseType="lpstr">
      <vt:lpstr>Montserrat Medium</vt:lpstr>
      <vt:lpstr>Verdana</vt:lpstr>
      <vt:lpstr>Libre Franklin</vt:lpstr>
      <vt:lpstr>Fira Sans Extra Condensed</vt:lpstr>
      <vt:lpstr>Red Hat Text</vt:lpstr>
      <vt:lpstr>Arial</vt:lpstr>
      <vt:lpstr>Fira Sans Extra Condensed SemiBold</vt:lpstr>
      <vt:lpstr>Cabin</vt:lpstr>
      <vt:lpstr>Open Sans</vt:lpstr>
      <vt:lpstr>Roboto</vt:lpstr>
      <vt:lpstr>Montserrat</vt:lpstr>
      <vt:lpstr>Simple Light</vt:lpstr>
      <vt:lpstr>Business Sales Strategies for 2022 Infographics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¡Adelante!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pao</dc:creator>
  <cp:lastModifiedBy>pao</cp:lastModifiedBy>
  <cp:revision>16</cp:revision>
  <dcterms:modified xsi:type="dcterms:W3CDTF">2023-09-12T16:49:43Z</dcterms:modified>
</cp:coreProperties>
</file>